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84" r:id="rId4"/>
    <p:sldId id="293" r:id="rId5"/>
    <p:sldId id="294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20" r:id="rId14"/>
    <p:sldId id="304" r:id="rId15"/>
    <p:sldId id="305" r:id="rId16"/>
    <p:sldId id="306" r:id="rId17"/>
    <p:sldId id="317" r:id="rId18"/>
    <p:sldId id="318" r:id="rId19"/>
    <p:sldId id="319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21" r:id="rId30"/>
    <p:sldId id="322" r:id="rId31"/>
    <p:sldId id="265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05" autoAdjust="0"/>
  </p:normalViewPr>
  <p:slideViewPr>
    <p:cSldViewPr>
      <p:cViewPr varScale="1">
        <p:scale>
          <a:sx n="115" d="100"/>
          <a:sy n="115" d="100"/>
        </p:scale>
        <p:origin x="150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bb464123.asp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03ED5.87067D5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0"/>
            <a:ext cx="7543800" cy="1524000"/>
          </a:xfrm>
        </p:spPr>
        <p:txBody>
          <a:bodyPr anchor="ctr"/>
          <a:lstStyle/>
          <a:p>
            <a:r>
              <a:rPr lang="en-US" sz="7200" dirty="0" smtClean="0"/>
              <a:t>Introduction to Collision Detection</a:t>
            </a:r>
            <a:endParaRPr lang="en-US" sz="720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543800" y="63246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EBEB0A-9E3D-4B14-9782-E2AE3DA60D9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5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AABB Intersection (min-max)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3733800" cy="76200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Two AABBs intersect only if they overlap on both axes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Group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869098"/>
              </p:ext>
            </p:extLst>
          </p:nvPr>
        </p:nvGraphicFramePr>
        <p:xfrm>
          <a:off x="4572000" y="1371600"/>
          <a:ext cx="4191000" cy="4800600"/>
        </p:xfrm>
        <a:graphic>
          <a:graphicData uri="http://schemas.openxmlformats.org/drawingml/2006/table">
            <a:tbl>
              <a:tblPr/>
              <a:tblGrid>
                <a:gridCol w="1397000"/>
                <a:gridCol w="1397000"/>
                <a:gridCol w="1397000"/>
              </a:tblGrid>
              <a:tr h="160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6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6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6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6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6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6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6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6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6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8229600" y="3581400"/>
            <a:ext cx="4572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7581900" y="3581400"/>
            <a:ext cx="457200" cy="4572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6477000" y="3581400"/>
            <a:ext cx="457200" cy="4572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6477000" y="3581400"/>
            <a:ext cx="4572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33"/>
          <p:cNvSpPr>
            <a:spLocks noChangeArrowheads="1"/>
          </p:cNvSpPr>
          <p:nvPr/>
        </p:nvSpPr>
        <p:spPr bwMode="auto">
          <a:xfrm>
            <a:off x="4724400" y="3581400"/>
            <a:ext cx="4572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Rectangle 34"/>
          <p:cNvSpPr>
            <a:spLocks noChangeArrowheads="1"/>
          </p:cNvSpPr>
          <p:nvPr/>
        </p:nvSpPr>
        <p:spPr bwMode="auto">
          <a:xfrm>
            <a:off x="5343525" y="3581400"/>
            <a:ext cx="457200" cy="4572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35"/>
          <p:cNvSpPr>
            <a:spLocks noChangeArrowheads="1"/>
          </p:cNvSpPr>
          <p:nvPr/>
        </p:nvSpPr>
        <p:spPr bwMode="auto">
          <a:xfrm>
            <a:off x="8153400" y="1752600"/>
            <a:ext cx="4572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7620000" y="2286000"/>
            <a:ext cx="457200" cy="4572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Rectangle 37"/>
          <p:cNvSpPr>
            <a:spLocks noChangeArrowheads="1"/>
          </p:cNvSpPr>
          <p:nvPr/>
        </p:nvSpPr>
        <p:spPr bwMode="auto">
          <a:xfrm>
            <a:off x="6477000" y="1676400"/>
            <a:ext cx="4572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Rectangle 38"/>
          <p:cNvSpPr>
            <a:spLocks noChangeArrowheads="1"/>
          </p:cNvSpPr>
          <p:nvPr/>
        </p:nvSpPr>
        <p:spPr bwMode="auto">
          <a:xfrm>
            <a:off x="6477000" y="2286000"/>
            <a:ext cx="457200" cy="4572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Rectangle 39"/>
          <p:cNvSpPr>
            <a:spLocks noChangeArrowheads="1"/>
          </p:cNvSpPr>
          <p:nvPr/>
        </p:nvSpPr>
        <p:spPr bwMode="auto">
          <a:xfrm>
            <a:off x="4752975" y="1743075"/>
            <a:ext cx="4572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Rectangle 40"/>
          <p:cNvSpPr>
            <a:spLocks noChangeArrowheads="1"/>
          </p:cNvSpPr>
          <p:nvPr/>
        </p:nvSpPr>
        <p:spPr bwMode="auto">
          <a:xfrm>
            <a:off x="5286375" y="2276475"/>
            <a:ext cx="457200" cy="4572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Rectangle 41"/>
          <p:cNvSpPr>
            <a:spLocks noChangeArrowheads="1"/>
          </p:cNvSpPr>
          <p:nvPr/>
        </p:nvSpPr>
        <p:spPr bwMode="auto">
          <a:xfrm>
            <a:off x="8096250" y="5400675"/>
            <a:ext cx="4572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Rectangle 42"/>
          <p:cNvSpPr>
            <a:spLocks noChangeArrowheads="1"/>
          </p:cNvSpPr>
          <p:nvPr/>
        </p:nvSpPr>
        <p:spPr bwMode="auto">
          <a:xfrm>
            <a:off x="7581900" y="4895850"/>
            <a:ext cx="457200" cy="4572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Rectangle 43"/>
          <p:cNvSpPr>
            <a:spLocks noChangeArrowheads="1"/>
          </p:cNvSpPr>
          <p:nvPr/>
        </p:nvSpPr>
        <p:spPr bwMode="auto">
          <a:xfrm>
            <a:off x="6457950" y="5486400"/>
            <a:ext cx="4572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6457950" y="4876800"/>
            <a:ext cx="457200" cy="4572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45"/>
          <p:cNvSpPr>
            <a:spLocks noChangeArrowheads="1"/>
          </p:cNvSpPr>
          <p:nvPr/>
        </p:nvSpPr>
        <p:spPr bwMode="auto">
          <a:xfrm>
            <a:off x="4781550" y="5419725"/>
            <a:ext cx="4572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5305425" y="4924425"/>
            <a:ext cx="457200" cy="4572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Text Box 47"/>
          <p:cNvSpPr txBox="1">
            <a:spLocks noChangeArrowheads="1"/>
          </p:cNvSpPr>
          <p:nvPr/>
        </p:nvSpPr>
        <p:spPr bwMode="auto">
          <a:xfrm>
            <a:off x="4572000" y="1020763"/>
            <a:ext cx="152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 dirty="0"/>
              <a:t>a.max.x&lt;b.min.x</a:t>
            </a:r>
          </a:p>
        </p:txBody>
      </p:sp>
      <p:sp>
        <p:nvSpPr>
          <p:cNvPr id="26" name="Text Box 48"/>
          <p:cNvSpPr txBox="1">
            <a:spLocks noChangeArrowheads="1"/>
          </p:cNvSpPr>
          <p:nvPr/>
        </p:nvSpPr>
        <p:spPr bwMode="auto">
          <a:xfrm>
            <a:off x="7391400" y="1019175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 dirty="0"/>
              <a:t>a.min.x&gt;b.max.x</a:t>
            </a:r>
          </a:p>
        </p:txBody>
      </p:sp>
      <p:sp>
        <p:nvSpPr>
          <p:cNvPr id="27" name="Text Box 49"/>
          <p:cNvSpPr txBox="1">
            <a:spLocks noChangeArrowheads="1"/>
          </p:cNvSpPr>
          <p:nvPr/>
        </p:nvSpPr>
        <p:spPr bwMode="auto">
          <a:xfrm>
            <a:off x="6067425" y="1019175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 dirty="0"/>
              <a:t>a.min.x=b.min.x</a:t>
            </a: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3124200" y="19812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 dirty="0"/>
              <a:t>a.max.y&lt;b.min.y</a:t>
            </a:r>
          </a:p>
        </p:txBody>
      </p:sp>
      <p:sp>
        <p:nvSpPr>
          <p:cNvPr id="29" name="Text Box 51"/>
          <p:cNvSpPr txBox="1">
            <a:spLocks noChangeArrowheads="1"/>
          </p:cNvSpPr>
          <p:nvPr/>
        </p:nvSpPr>
        <p:spPr bwMode="auto">
          <a:xfrm>
            <a:off x="3124200" y="51816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 dirty="0"/>
              <a:t>a.min.y&gt;b.max.y</a:t>
            </a:r>
          </a:p>
        </p:txBody>
      </p:sp>
      <p:sp>
        <p:nvSpPr>
          <p:cNvPr id="30" name="Text Box 52"/>
          <p:cNvSpPr txBox="1">
            <a:spLocks noChangeArrowheads="1"/>
          </p:cNvSpPr>
          <p:nvPr/>
        </p:nvSpPr>
        <p:spPr bwMode="auto">
          <a:xfrm>
            <a:off x="3124200" y="36576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 dirty="0"/>
              <a:t>a.min.y=b.min.y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438400"/>
            <a:ext cx="41148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bool IntersectAABB (AABB a, AABB b)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if (a.max.x &lt; b.min.x || </a:t>
            </a:r>
            <a:b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a.min.x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b.max.x) return false;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if (a.max.y &lt; b.min.y || </a:t>
            </a:r>
            <a:b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a.min.y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b.max.y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 return false;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return true;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96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AABB Intersection (min-width)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3733800" cy="76200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Two AABBs intersect only if they overlap on both axes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Group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735838"/>
              </p:ext>
            </p:extLst>
          </p:nvPr>
        </p:nvGraphicFramePr>
        <p:xfrm>
          <a:off x="4572000" y="1371600"/>
          <a:ext cx="4191000" cy="4800600"/>
        </p:xfrm>
        <a:graphic>
          <a:graphicData uri="http://schemas.openxmlformats.org/drawingml/2006/table">
            <a:tbl>
              <a:tblPr/>
              <a:tblGrid>
                <a:gridCol w="1397000"/>
                <a:gridCol w="1397000"/>
                <a:gridCol w="1397000"/>
              </a:tblGrid>
              <a:tr h="160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6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6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6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6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6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6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6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6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6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8229600" y="3581400"/>
            <a:ext cx="4572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7581900" y="3581400"/>
            <a:ext cx="457200" cy="4572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6477000" y="3581400"/>
            <a:ext cx="457200" cy="4572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6477000" y="3581400"/>
            <a:ext cx="4572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3"/>
          <p:cNvSpPr>
            <a:spLocks noChangeArrowheads="1"/>
          </p:cNvSpPr>
          <p:nvPr/>
        </p:nvSpPr>
        <p:spPr bwMode="auto">
          <a:xfrm>
            <a:off x="4724400" y="3581400"/>
            <a:ext cx="4572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34"/>
          <p:cNvSpPr>
            <a:spLocks noChangeArrowheads="1"/>
          </p:cNvSpPr>
          <p:nvPr/>
        </p:nvSpPr>
        <p:spPr bwMode="auto">
          <a:xfrm>
            <a:off x="5343525" y="3581400"/>
            <a:ext cx="457200" cy="4572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35"/>
          <p:cNvSpPr>
            <a:spLocks noChangeArrowheads="1"/>
          </p:cNvSpPr>
          <p:nvPr/>
        </p:nvSpPr>
        <p:spPr bwMode="auto">
          <a:xfrm>
            <a:off x="8153400" y="1752600"/>
            <a:ext cx="4572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7620000" y="2286000"/>
            <a:ext cx="457200" cy="4572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37"/>
          <p:cNvSpPr>
            <a:spLocks noChangeArrowheads="1"/>
          </p:cNvSpPr>
          <p:nvPr/>
        </p:nvSpPr>
        <p:spPr bwMode="auto">
          <a:xfrm>
            <a:off x="6477000" y="1676400"/>
            <a:ext cx="4572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38"/>
          <p:cNvSpPr>
            <a:spLocks noChangeArrowheads="1"/>
          </p:cNvSpPr>
          <p:nvPr/>
        </p:nvSpPr>
        <p:spPr bwMode="auto">
          <a:xfrm>
            <a:off x="6477000" y="2286000"/>
            <a:ext cx="457200" cy="4572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39"/>
          <p:cNvSpPr>
            <a:spLocks noChangeArrowheads="1"/>
          </p:cNvSpPr>
          <p:nvPr/>
        </p:nvSpPr>
        <p:spPr bwMode="auto">
          <a:xfrm>
            <a:off x="4752975" y="1743075"/>
            <a:ext cx="4572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40"/>
          <p:cNvSpPr>
            <a:spLocks noChangeArrowheads="1"/>
          </p:cNvSpPr>
          <p:nvPr/>
        </p:nvSpPr>
        <p:spPr bwMode="auto">
          <a:xfrm>
            <a:off x="5286375" y="2276475"/>
            <a:ext cx="457200" cy="4572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41"/>
          <p:cNvSpPr>
            <a:spLocks noChangeArrowheads="1"/>
          </p:cNvSpPr>
          <p:nvPr/>
        </p:nvSpPr>
        <p:spPr bwMode="auto">
          <a:xfrm>
            <a:off x="8096250" y="5400675"/>
            <a:ext cx="4572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42"/>
          <p:cNvSpPr>
            <a:spLocks noChangeArrowheads="1"/>
          </p:cNvSpPr>
          <p:nvPr/>
        </p:nvSpPr>
        <p:spPr bwMode="auto">
          <a:xfrm>
            <a:off x="7581900" y="4895850"/>
            <a:ext cx="457200" cy="4572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43"/>
          <p:cNvSpPr>
            <a:spLocks noChangeArrowheads="1"/>
          </p:cNvSpPr>
          <p:nvPr/>
        </p:nvSpPr>
        <p:spPr bwMode="auto">
          <a:xfrm>
            <a:off x="6457950" y="5486400"/>
            <a:ext cx="4572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6457950" y="4876800"/>
            <a:ext cx="457200" cy="4572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45"/>
          <p:cNvSpPr>
            <a:spLocks noChangeArrowheads="1"/>
          </p:cNvSpPr>
          <p:nvPr/>
        </p:nvSpPr>
        <p:spPr bwMode="auto">
          <a:xfrm>
            <a:off x="4781550" y="5419725"/>
            <a:ext cx="4572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5305425" y="4924425"/>
            <a:ext cx="457200" cy="4572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2438400"/>
            <a:ext cx="411480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IntersectAABB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(AABB a, AABB b</a:t>
            </a:r>
            <a:r>
              <a:rPr lang="en-US" alt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t;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t=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a.min.x-b.min.x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if (t &gt;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b.dx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|| -t &gt;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a.dx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 return false;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t=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a.min.y-b.min.y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if (t &gt;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b.dy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|| -t &gt;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a.dy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 return false;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return true;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// Note: requires more operations than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// min-max case (2 more subtractions, 2 more negations)</a:t>
            </a:r>
          </a:p>
          <a:p>
            <a:endParaRPr lang="en-US" sz="2000" dirty="0"/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4572000" y="944563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-(a.min.x-b.min.x)&gt;a.dx</a:t>
            </a: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7391400" y="914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(a.min.x-b.min.x)&gt;b.dx</a:t>
            </a:r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6067425" y="1095375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a.min.x=b.min.x</a:t>
            </a:r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3505200" y="1905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-(a.min.y-b.min.y)&gt;a.dy</a:t>
            </a:r>
          </a:p>
        </p:txBody>
      </p:sp>
      <p:sp>
        <p:nvSpPr>
          <p:cNvPr id="35" name="Text Box 44"/>
          <p:cNvSpPr txBox="1">
            <a:spLocks noChangeArrowheads="1"/>
          </p:cNvSpPr>
          <p:nvPr/>
        </p:nvSpPr>
        <p:spPr bwMode="auto">
          <a:xfrm>
            <a:off x="3448050" y="512445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(a.min.y-b.min.y)&gt;b.dy</a:t>
            </a:r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3200400" y="360045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a.min.y=b.min.y</a:t>
            </a:r>
          </a:p>
        </p:txBody>
      </p:sp>
    </p:spTree>
    <p:extLst>
      <p:ext uri="{BB962C8B-B14F-4D97-AF65-F5344CB8AC3E}">
        <p14:creationId xmlns:p14="http://schemas.microsoft.com/office/powerpoint/2010/main" val="115432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AABB Intersection (center - radius)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3733800" cy="76200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Two AABBs intersect only if they overlap on both axes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Group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225605"/>
              </p:ext>
            </p:extLst>
          </p:nvPr>
        </p:nvGraphicFramePr>
        <p:xfrm>
          <a:off x="4572000" y="1371600"/>
          <a:ext cx="4191000" cy="4800600"/>
        </p:xfrm>
        <a:graphic>
          <a:graphicData uri="http://schemas.openxmlformats.org/drawingml/2006/table">
            <a:tbl>
              <a:tblPr/>
              <a:tblGrid>
                <a:gridCol w="1397000"/>
                <a:gridCol w="1397000"/>
                <a:gridCol w="1397000"/>
              </a:tblGrid>
              <a:tr h="160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6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6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6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6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6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6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6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6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6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8229600" y="3581400"/>
            <a:ext cx="4572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7581900" y="3581400"/>
            <a:ext cx="457200" cy="4572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6477000" y="3581400"/>
            <a:ext cx="457200" cy="4572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6477000" y="3581400"/>
            <a:ext cx="4572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3"/>
          <p:cNvSpPr>
            <a:spLocks noChangeArrowheads="1"/>
          </p:cNvSpPr>
          <p:nvPr/>
        </p:nvSpPr>
        <p:spPr bwMode="auto">
          <a:xfrm>
            <a:off x="4724400" y="3581400"/>
            <a:ext cx="4572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34"/>
          <p:cNvSpPr>
            <a:spLocks noChangeArrowheads="1"/>
          </p:cNvSpPr>
          <p:nvPr/>
        </p:nvSpPr>
        <p:spPr bwMode="auto">
          <a:xfrm>
            <a:off x="5343525" y="3581400"/>
            <a:ext cx="457200" cy="4572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35"/>
          <p:cNvSpPr>
            <a:spLocks noChangeArrowheads="1"/>
          </p:cNvSpPr>
          <p:nvPr/>
        </p:nvSpPr>
        <p:spPr bwMode="auto">
          <a:xfrm>
            <a:off x="8153400" y="1752600"/>
            <a:ext cx="4572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7620000" y="2286000"/>
            <a:ext cx="457200" cy="4572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37"/>
          <p:cNvSpPr>
            <a:spLocks noChangeArrowheads="1"/>
          </p:cNvSpPr>
          <p:nvPr/>
        </p:nvSpPr>
        <p:spPr bwMode="auto">
          <a:xfrm>
            <a:off x="6477000" y="1676400"/>
            <a:ext cx="4572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38"/>
          <p:cNvSpPr>
            <a:spLocks noChangeArrowheads="1"/>
          </p:cNvSpPr>
          <p:nvPr/>
        </p:nvSpPr>
        <p:spPr bwMode="auto">
          <a:xfrm>
            <a:off x="6477000" y="2286000"/>
            <a:ext cx="457200" cy="4572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39"/>
          <p:cNvSpPr>
            <a:spLocks noChangeArrowheads="1"/>
          </p:cNvSpPr>
          <p:nvPr/>
        </p:nvSpPr>
        <p:spPr bwMode="auto">
          <a:xfrm>
            <a:off x="4752975" y="1743075"/>
            <a:ext cx="4572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40"/>
          <p:cNvSpPr>
            <a:spLocks noChangeArrowheads="1"/>
          </p:cNvSpPr>
          <p:nvPr/>
        </p:nvSpPr>
        <p:spPr bwMode="auto">
          <a:xfrm>
            <a:off x="5286375" y="2276475"/>
            <a:ext cx="457200" cy="4572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41"/>
          <p:cNvSpPr>
            <a:spLocks noChangeArrowheads="1"/>
          </p:cNvSpPr>
          <p:nvPr/>
        </p:nvSpPr>
        <p:spPr bwMode="auto">
          <a:xfrm>
            <a:off x="8096250" y="5400675"/>
            <a:ext cx="4572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42"/>
          <p:cNvSpPr>
            <a:spLocks noChangeArrowheads="1"/>
          </p:cNvSpPr>
          <p:nvPr/>
        </p:nvSpPr>
        <p:spPr bwMode="auto">
          <a:xfrm>
            <a:off x="7581900" y="4895850"/>
            <a:ext cx="457200" cy="4572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43"/>
          <p:cNvSpPr>
            <a:spLocks noChangeArrowheads="1"/>
          </p:cNvSpPr>
          <p:nvPr/>
        </p:nvSpPr>
        <p:spPr bwMode="auto">
          <a:xfrm>
            <a:off x="6457950" y="5486400"/>
            <a:ext cx="4572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6457950" y="4876800"/>
            <a:ext cx="457200" cy="4572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45"/>
          <p:cNvSpPr>
            <a:spLocks noChangeArrowheads="1"/>
          </p:cNvSpPr>
          <p:nvPr/>
        </p:nvSpPr>
        <p:spPr bwMode="auto">
          <a:xfrm>
            <a:off x="4781550" y="5419725"/>
            <a:ext cx="4572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5305425" y="4924425"/>
            <a:ext cx="457200" cy="4572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2438400"/>
            <a:ext cx="4114800" cy="189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IntersectAABB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(AABB a, AABB b</a:t>
            </a:r>
            <a:r>
              <a:rPr lang="en-US" alt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alt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if (Abs(</a:t>
            </a:r>
            <a:r>
              <a:rPr lang="en-US" alt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a.c.x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– </a:t>
            </a:r>
            <a:r>
              <a:rPr lang="en-US" alt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b.c.x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) &gt; (</a:t>
            </a:r>
            <a:r>
              <a:rPr lang="en-US" alt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a.r.dx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n-US" alt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b.r.dx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)) return false;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if (Abs(</a:t>
            </a:r>
            <a:r>
              <a:rPr lang="en-US" alt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a.c.y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– </a:t>
            </a:r>
            <a:r>
              <a:rPr lang="en-US" alt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b.c.y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) &gt; (</a:t>
            </a:r>
            <a:r>
              <a:rPr lang="en-US" alt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a.r.dy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n-US" alt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b.r.dy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)) ) return false;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return true;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// Note: Abs() typically single instruction on modern </a:t>
            </a:r>
            <a:r>
              <a:rPr lang="en-US" alt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processors</a:t>
            </a:r>
            <a:endParaRPr lang="en-US" alt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4572000" y="944563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b.c.x-a.c.x &gt;</a:t>
            </a:r>
            <a:br>
              <a:rPr lang="en-US" altLang="en-US" sz="1200" b="1"/>
            </a:br>
            <a:r>
              <a:rPr lang="en-US" altLang="en-US" sz="1200" b="1"/>
              <a:t>a.rx+b.ry</a:t>
            </a:r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7391400" y="914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a.c.x-b.c.x &gt;</a:t>
            </a:r>
            <a:br>
              <a:rPr lang="en-US" altLang="en-US" sz="1200" b="1"/>
            </a:br>
            <a:r>
              <a:rPr lang="en-US" altLang="en-US" sz="1200" b="1"/>
              <a:t>a.rx+b.rx</a:t>
            </a: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6067425" y="1095375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a.c.x=b.c.x</a:t>
            </a: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3657600" y="1905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b.c.y-a.c.y &gt; a.ry+b.ry</a:t>
            </a:r>
          </a:p>
        </p:txBody>
      </p: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3581400" y="512445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a.c.y-b.c.y &gt;</a:t>
            </a:r>
            <a:br>
              <a:rPr lang="en-US" altLang="en-US" sz="1200" b="1"/>
            </a:br>
            <a:r>
              <a:rPr lang="en-US" altLang="en-US" sz="1200" b="1"/>
              <a:t>a.ry+b.ry</a:t>
            </a:r>
          </a:p>
        </p:txBody>
      </p:sp>
      <p:sp>
        <p:nvSpPr>
          <p:cNvPr id="42" name="Text Box 45"/>
          <p:cNvSpPr txBox="1">
            <a:spLocks noChangeArrowheads="1"/>
          </p:cNvSpPr>
          <p:nvPr/>
        </p:nvSpPr>
        <p:spPr bwMode="auto">
          <a:xfrm>
            <a:off x="3581400" y="360045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a.c.y=b.c.y</a:t>
            </a:r>
          </a:p>
        </p:txBody>
      </p:sp>
    </p:spTree>
    <p:extLst>
      <p:ext uri="{BB962C8B-B14F-4D97-AF65-F5344CB8AC3E}">
        <p14:creationId xmlns:p14="http://schemas.microsoft.com/office/powerpoint/2010/main" val="191503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Uniform Grids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Fast mechanism for reducing the problem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Steps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Divide the world into a grid of equal sized cells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Associate each object with the cells it overlaps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Only objects sharing a cell are compared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Serves 2 purposes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Reduces the problem for sprite-sprite collision detection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Provides solution for easy sprite-world collision detection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Calculating Grid Position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 cells does our sprite currently occupy?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How would you calculate that?</a:t>
            </a:r>
          </a:p>
          <a:p>
            <a:pPr marL="320040" lvl="1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For min/max tile rows/columns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marL="320040" lvl="1" indent="0">
              <a:buNone/>
            </a:pP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sprite.X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/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tile.Width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buNone/>
            </a:pP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sprite.Y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/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tile.Height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sprite.X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sprite.Width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/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tileWidth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sprite.Y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sprite.Height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/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tileHeight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buNone/>
            </a:pPr>
            <a:r>
              <a:rPr lang="en-US" dirty="0">
                <a:solidFill>
                  <a:schemeClr val="accent1"/>
                </a:solidFill>
              </a:rPr>
              <a:t>For </a:t>
            </a:r>
            <a:r>
              <a:rPr lang="en-US" dirty="0" smtClean="0">
                <a:solidFill>
                  <a:schemeClr val="accent1"/>
                </a:solidFill>
              </a:rPr>
              <a:t>this character, cells (0, 0), (0, 1), (1, 0) &amp; (1, 1)</a:t>
            </a:r>
          </a:p>
          <a:p>
            <a:pPr marL="320040" lvl="1" indent="0">
              <a:buNone/>
            </a:pPr>
            <a:r>
              <a:rPr lang="en-US" dirty="0" smtClean="0"/>
              <a:t>Only test against:</a:t>
            </a:r>
          </a:p>
          <a:p>
            <a:pPr lvl="1"/>
            <a:r>
              <a:rPr lang="en-US" dirty="0" smtClean="0"/>
              <a:t>Other objects in those cells</a:t>
            </a:r>
          </a:p>
          <a:p>
            <a:pPr lvl="1"/>
            <a:r>
              <a:rPr lang="en-US" dirty="0" smtClean="0"/>
              <a:t>Collidable tiles in those cells (treat like objects)</a:t>
            </a:r>
          </a:p>
          <a:p>
            <a:pPr lvl="2"/>
            <a:r>
              <a:rPr lang="en-US" dirty="0" smtClean="0"/>
              <a:t>Don’t let sprites occupy “collidable cells”</a:t>
            </a:r>
            <a:endParaRPr lang="en-US" dirty="0"/>
          </a:p>
          <a:p>
            <a:pPr marL="32004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400800" y="18288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10400" y="18288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00800" y="24384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010400" y="24384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00" y="1828800"/>
            <a:ext cx="609600" cy="609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620000" y="2438400"/>
            <a:ext cx="609600" cy="609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229600" y="1828800"/>
            <a:ext cx="609600" cy="609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229600" y="2438400"/>
            <a:ext cx="609600" cy="609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400800" y="3048000"/>
            <a:ext cx="609600" cy="609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010400" y="3048000"/>
            <a:ext cx="609600" cy="609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620000" y="3048000"/>
            <a:ext cx="609600" cy="609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229600" y="3048000"/>
            <a:ext cx="609600" cy="609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8" name="Picture 1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33600"/>
            <a:ext cx="396875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24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XNA and Rectangle methods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Given two rectangles </a:t>
            </a:r>
            <a:r>
              <a:rPr lang="en-US" dirty="0" err="1">
                <a:solidFill>
                  <a:schemeClr val="accent1"/>
                </a:solidFill>
              </a:rPr>
              <a:t>rectangleA</a:t>
            </a:r>
            <a:r>
              <a:rPr lang="en-US" dirty="0">
                <a:solidFill>
                  <a:schemeClr val="accent1"/>
                </a:solidFill>
              </a:rPr>
              <a:t> and </a:t>
            </a:r>
            <a:r>
              <a:rPr lang="en-US" dirty="0" err="1">
                <a:solidFill>
                  <a:schemeClr val="accent1"/>
                </a:solidFill>
              </a:rPr>
              <a:t>rectangleB</a:t>
            </a:r>
            <a:endParaRPr lang="en-US" dirty="0">
              <a:solidFill>
                <a:schemeClr val="accent1"/>
              </a:solidFill>
              <a:hlinkClick r:id="rId2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chemeClr val="accent1"/>
                </a:solidFill>
              </a:rPr>
              <a:t>Rectangle.Intersects</a:t>
            </a:r>
            <a:r>
              <a:rPr lang="en-US" b="1" dirty="0" smtClean="0">
                <a:solidFill>
                  <a:schemeClr val="accent1"/>
                </a:solidFill>
              </a:rPr>
              <a:t> (Rectangle)</a:t>
            </a:r>
          </a:p>
          <a:p>
            <a:r>
              <a:rPr lang="en-US" dirty="0" smtClean="0"/>
              <a:t>Returns true if the rectangles are intersecting, otherwise false</a:t>
            </a:r>
          </a:p>
          <a:p>
            <a:pPr marL="0" indent="0">
              <a:buNone/>
            </a:pPr>
            <a:r>
              <a:rPr lang="en-US" dirty="0" smtClean="0"/>
              <a:t>Example: </a:t>
            </a:r>
          </a:p>
          <a:p>
            <a:pPr marL="320040" lvl="1" indent="0">
              <a:buNone/>
            </a:pPr>
            <a:r>
              <a:rPr lang="en-US" sz="1800" b="1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sz="18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overlaps = </a:t>
            </a:r>
            <a:r>
              <a:rPr lang="en-US" sz="1800" b="1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rectangleA.Intersects</a:t>
            </a:r>
            <a:r>
              <a:rPr lang="en-US" sz="18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1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rectangleB</a:t>
            </a:r>
            <a:r>
              <a:rPr lang="en-US" sz="18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lvl="1"/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chemeClr val="accent1"/>
                </a:solidFill>
              </a:rPr>
              <a:t>Rectangle.Intersect</a:t>
            </a:r>
            <a:r>
              <a:rPr lang="en-US" b="1" dirty="0" smtClean="0">
                <a:solidFill>
                  <a:schemeClr val="accent1"/>
                </a:solidFill>
              </a:rPr>
              <a:t> (Rectangle, Rectangle) // </a:t>
            </a:r>
            <a:r>
              <a:rPr lang="en-US" b="1" dirty="0">
                <a:solidFill>
                  <a:schemeClr val="accent1"/>
                </a:solidFill>
              </a:rPr>
              <a:t>static method </a:t>
            </a:r>
          </a:p>
          <a:p>
            <a:r>
              <a:rPr lang="en-US" dirty="0"/>
              <a:t>Returns </a:t>
            </a:r>
            <a:r>
              <a:rPr lang="en-US" dirty="0" smtClean="0"/>
              <a:t>the area where the two rectangles overlap, an empty rectangle if there is no overlap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Example: </a:t>
            </a:r>
          </a:p>
          <a:p>
            <a:pPr marL="320040" lvl="1" indent="0">
              <a:buNone/>
            </a:pPr>
            <a:r>
              <a:rPr lang="en-US" sz="1800" b="1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Rectangle overlap = </a:t>
            </a:r>
            <a:r>
              <a:rPr lang="en-US" sz="1800" b="1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Rectangle.Intersect</a:t>
            </a:r>
            <a:r>
              <a:rPr lang="en-US" sz="1800" b="1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1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rectangleA</a:t>
            </a:r>
            <a:r>
              <a:rPr lang="en-US" sz="1800" b="1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b="1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rectangleB</a:t>
            </a:r>
            <a:r>
              <a:rPr lang="en-US" sz="18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44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Object Tests Premise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Think of all collision tests as between pairs of collidable objects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In our games this means:</a:t>
            </a:r>
          </a:p>
          <a:p>
            <a:r>
              <a:rPr lang="en-US" dirty="0" smtClean="0"/>
              <a:t>Sprite object to game tile object</a:t>
            </a:r>
          </a:p>
          <a:p>
            <a:r>
              <a:rPr lang="en-US" dirty="0" smtClean="0"/>
              <a:t>Sprite object to sprite object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In a single game loop, for each sprite, we may have to check against:</a:t>
            </a:r>
          </a:p>
          <a:p>
            <a:r>
              <a:rPr lang="en-US" dirty="0" smtClean="0"/>
              <a:t>Many other sprites</a:t>
            </a:r>
          </a:p>
          <a:p>
            <a:r>
              <a:rPr lang="en-US" dirty="0" smtClean="0"/>
              <a:t>Many other tiles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6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Why does this matter…</a:t>
            </a:r>
            <a:endParaRPr lang="en-US" sz="36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78" y="1195388"/>
            <a:ext cx="7621587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3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Why does this matter…</a:t>
            </a:r>
            <a:endParaRPr lang="en-US" sz="36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35" y="1209675"/>
            <a:ext cx="7621587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80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Why does this matter…</a:t>
            </a:r>
            <a:endParaRPr lang="en-US" sz="36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35" y="2352675"/>
            <a:ext cx="7621587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48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Overview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205740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The problem can be defined as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2800" dirty="0" smtClean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if, when and where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2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two objects intersect</a:t>
            </a:r>
            <a:endParaRPr lang="en-US" sz="2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4419600"/>
            <a:ext cx="1905000" cy="14478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43600" y="4419600"/>
            <a:ext cx="1905000" cy="14478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Notched Right Arrow 8"/>
          <p:cNvSpPr/>
          <p:nvPr/>
        </p:nvSpPr>
        <p:spPr>
          <a:xfrm>
            <a:off x="3124200" y="5334000"/>
            <a:ext cx="1676400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Notched Right Arrow 9"/>
          <p:cNvSpPr/>
          <p:nvPr/>
        </p:nvSpPr>
        <p:spPr>
          <a:xfrm rot="10800000">
            <a:off x="4234543" y="4746172"/>
            <a:ext cx="1676400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00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Priori vs. </a:t>
            </a:r>
            <a:r>
              <a:rPr lang="en-US" sz="3600" dirty="0" err="1"/>
              <a:t>P</a:t>
            </a:r>
            <a:r>
              <a:rPr lang="en-US" sz="3600" dirty="0" err="1" smtClean="0"/>
              <a:t>osteri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Approaches to collision detection &amp; response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Priori</a:t>
            </a:r>
            <a:r>
              <a:rPr lang="en-US" dirty="0" smtClean="0"/>
              <a:t>: check if something is going to collide before moving it, then make the necessary correction</a:t>
            </a:r>
          </a:p>
          <a:p>
            <a:r>
              <a:rPr lang="en-US" b="1" dirty="0" err="1" smtClean="0">
                <a:solidFill>
                  <a:schemeClr val="accent1"/>
                </a:solidFill>
              </a:rPr>
              <a:t>Posteri</a:t>
            </a:r>
            <a:r>
              <a:rPr lang="en-US" dirty="0" smtClean="0"/>
              <a:t>: check if something has collided and make the necessary corrections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3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600" dirty="0" smtClean="0"/>
              <a:t>Discrete vs. Continuous Collision Detection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Discrete collision detection</a:t>
            </a:r>
          </a:p>
          <a:p>
            <a:pPr lvl="1"/>
            <a:r>
              <a:rPr lang="en-US" dirty="0" smtClean="0"/>
              <a:t>Perform collision detection at sampled instances of time (like end of frame)</a:t>
            </a:r>
          </a:p>
          <a:p>
            <a:pPr lvl="1"/>
            <a:r>
              <a:rPr lang="en-US" dirty="0" smtClean="0"/>
              <a:t>Can lead to tunneling problems</a:t>
            </a:r>
          </a:p>
          <a:p>
            <a:pPr lvl="1"/>
            <a:r>
              <a:rPr lang="en-US" dirty="0" smtClean="0"/>
              <a:t>“contact data is obtained by computing the penetration depth of a collision”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Continuous collision detection</a:t>
            </a:r>
          </a:p>
          <a:p>
            <a:pPr lvl="1"/>
            <a:r>
              <a:rPr lang="en-US" dirty="0" smtClean="0"/>
              <a:t>Perform collision detection in continuous space-time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68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Time in between frames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We will make calculations and update velocities and positions at various times</a:t>
            </a:r>
          </a:p>
          <a:p>
            <a:endParaRPr lang="en-US" dirty="0"/>
          </a:p>
          <a:p>
            <a:r>
              <a:rPr lang="en-US" dirty="0" smtClean="0"/>
              <a:t>When?</a:t>
            </a:r>
          </a:p>
          <a:p>
            <a:endParaRPr lang="en-US" dirty="0"/>
          </a:p>
          <a:p>
            <a:r>
              <a:rPr lang="en-US" dirty="0" smtClean="0"/>
              <a:t>In response to:</a:t>
            </a:r>
          </a:p>
          <a:p>
            <a:pPr lvl="1"/>
            <a:r>
              <a:rPr lang="en-US" dirty="0" smtClean="0"/>
              <a:t>Input at start of frame</a:t>
            </a:r>
          </a:p>
          <a:p>
            <a:pPr lvl="1"/>
            <a:r>
              <a:rPr lang="en-US" dirty="0" smtClean="0"/>
              <a:t>AI at start of frame</a:t>
            </a:r>
          </a:p>
          <a:p>
            <a:pPr lvl="1"/>
            <a:r>
              <a:rPr lang="en-US" dirty="0" smtClean="0"/>
              <a:t>Collision/physics when they happen</a:t>
            </a:r>
          </a:p>
          <a:p>
            <a:pPr lvl="2"/>
            <a:r>
              <a:rPr lang="en-US" dirty="0" smtClean="0"/>
              <a:t>Likely to be mid-frame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2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Be careful of Tunneling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10668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An object moves through another object because collision is never detected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2514600"/>
            <a:ext cx="12192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Notched Right Arrow 6"/>
          <p:cNvSpPr/>
          <p:nvPr/>
        </p:nvSpPr>
        <p:spPr>
          <a:xfrm>
            <a:off x="1441704" y="2845526"/>
            <a:ext cx="1072896" cy="1764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52800" y="2514600"/>
            <a:ext cx="12192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Notched Right Arrow 8"/>
          <p:cNvSpPr/>
          <p:nvPr/>
        </p:nvSpPr>
        <p:spPr>
          <a:xfrm>
            <a:off x="3956304" y="2845526"/>
            <a:ext cx="1072896" cy="1764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19800" y="2514600"/>
            <a:ext cx="12192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Notched Right Arrow 10"/>
          <p:cNvSpPr/>
          <p:nvPr/>
        </p:nvSpPr>
        <p:spPr>
          <a:xfrm>
            <a:off x="6623304" y="2845526"/>
            <a:ext cx="1072896" cy="1764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029200" y="2057400"/>
            <a:ext cx="685800" cy="37338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One way to avoid Tunneling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4267200" cy="49530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Swept shapes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Potential problem: </a:t>
            </a:r>
          </a:p>
          <a:p>
            <a:pPr lvl="1"/>
            <a:r>
              <a:rPr lang="en-US" dirty="0" smtClean="0"/>
              <a:t>False Positives</a:t>
            </a:r>
          </a:p>
          <a:p>
            <a:pPr lvl="1"/>
            <a:r>
              <a:rPr lang="en-US" dirty="0" smtClean="0"/>
              <a:t>Good really only for early rejection tests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2514600"/>
            <a:ext cx="12192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Notched Right Arrow 6"/>
          <p:cNvSpPr/>
          <p:nvPr/>
        </p:nvSpPr>
        <p:spPr>
          <a:xfrm>
            <a:off x="1441704" y="2845526"/>
            <a:ext cx="1072896" cy="1764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52800" y="2514600"/>
            <a:ext cx="12192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Notched Right Arrow 8"/>
          <p:cNvSpPr/>
          <p:nvPr/>
        </p:nvSpPr>
        <p:spPr>
          <a:xfrm>
            <a:off x="3956304" y="2845526"/>
            <a:ext cx="1072896" cy="1764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19800" y="2514600"/>
            <a:ext cx="12192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Notched Right Arrow 10"/>
          <p:cNvSpPr/>
          <p:nvPr/>
        </p:nvSpPr>
        <p:spPr>
          <a:xfrm>
            <a:off x="6623304" y="2845526"/>
            <a:ext cx="1072896" cy="1764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029200" y="2057400"/>
            <a:ext cx="685800" cy="17526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" y="2514600"/>
            <a:ext cx="6400800" cy="838200"/>
          </a:xfrm>
          <a:prstGeom prst="rect">
            <a:avLst/>
          </a:prstGeom>
          <a:solidFill>
            <a:srgbClr val="C00000">
              <a:alpha val="28000"/>
            </a:srgbClr>
          </a:solidFill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00600" y="5257800"/>
            <a:ext cx="8382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Notched Right Arrow 13"/>
          <p:cNvSpPr/>
          <p:nvPr/>
        </p:nvSpPr>
        <p:spPr>
          <a:xfrm rot="18945341">
            <a:off x="5498591" y="4940969"/>
            <a:ext cx="737616" cy="1764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172200" y="4038600"/>
            <a:ext cx="838200" cy="8382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Notched Right Arrow 15"/>
          <p:cNvSpPr/>
          <p:nvPr/>
        </p:nvSpPr>
        <p:spPr>
          <a:xfrm rot="2893654">
            <a:off x="6870192" y="5046202"/>
            <a:ext cx="737616" cy="176463"/>
          </a:xfrm>
          <a:prstGeom prst="notchedRightArrow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8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Continuous Collision Detection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For each moving object, compute what grid cells it occupies and will cross &amp; occupy if its current velocity is added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Find the first contact time between each object pair that may occupy the same grid cells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Sort the collisions, earliest first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Move all objects to time of first collision, updating positions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Update velocities of collided objects in pair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Go back to 1 for collided objects only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If no more collisions, update all objects to end of </a:t>
            </a:r>
            <a:r>
              <a:rPr lang="en-US" dirty="0" smtClean="0"/>
              <a:t>frame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Times as %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>
            <a:normAutofit/>
          </a:bodyPr>
          <a:lstStyle/>
          <a:p>
            <a:r>
              <a:rPr lang="en-US" altLang="en-US" dirty="0"/>
              <a:t>You might want to think of your times as % of the frame</a:t>
            </a:r>
          </a:p>
          <a:p>
            <a:r>
              <a:rPr lang="en-US" altLang="en-US" dirty="0"/>
              <a:t>Then correct positions according to this %</a:t>
            </a:r>
          </a:p>
          <a:p>
            <a:r>
              <a:rPr lang="en-US" altLang="en-US" dirty="0"/>
              <a:t>For example, if I know my object is supposed to move 10 units this frame (we’ve locked the frame rate), if a collision happens ½ way through, move all affected objects ½ distance of their velocity and </a:t>
            </a:r>
            <a:r>
              <a:rPr lang="en-US" altLang="en-US" dirty="0" err="1"/>
              <a:t>recompute</a:t>
            </a:r>
            <a:r>
              <a:rPr lang="en-US" altLang="en-US" dirty="0"/>
              <a:t> collisions data for collided data</a:t>
            </a:r>
          </a:p>
          <a:p>
            <a:r>
              <a:rPr lang="en-US" altLang="en-US" dirty="0"/>
              <a:t>Re-sort collisions and find next contact time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% Example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>
            <a:normAutofit/>
          </a:bodyPr>
          <a:lstStyle/>
          <a:p>
            <a:pPr marL="609600" indent="-609600">
              <a:buFontTx/>
              <a:buChar char="•"/>
              <a:defRPr/>
            </a:pPr>
            <a:r>
              <a:rPr lang="en-US" kern="0" dirty="0"/>
              <a:t>A at (1, 5), velocity of (4, -3)</a:t>
            </a:r>
          </a:p>
          <a:p>
            <a:pPr marL="609600" indent="-609600">
              <a:buFontTx/>
              <a:buChar char="•"/>
              <a:defRPr/>
            </a:pPr>
            <a:r>
              <a:rPr lang="en-US" kern="0" dirty="0"/>
              <a:t>B stationary at (4, 4)</a:t>
            </a:r>
          </a:p>
          <a:p>
            <a:pPr marL="609600" indent="-609600">
              <a:buFontTx/>
              <a:buChar char="•"/>
              <a:defRPr/>
            </a:pPr>
            <a:r>
              <a:rPr lang="en-US" kern="0" dirty="0"/>
              <a:t>When will they collide?</a:t>
            </a:r>
          </a:p>
          <a:p>
            <a:pPr marL="1066800" lvl="1" indent="-609600">
              <a:buFontTx/>
              <a:buChar char="•"/>
              <a:defRPr/>
            </a:pPr>
            <a:r>
              <a:rPr lang="en-US" sz="2400" kern="0" dirty="0"/>
              <a:t>When A goes one unit to the right</a:t>
            </a:r>
          </a:p>
          <a:p>
            <a:pPr marL="1066800" lvl="1" indent="-609600">
              <a:buFontTx/>
              <a:buChar char="•"/>
              <a:defRPr/>
            </a:pPr>
            <a:r>
              <a:rPr lang="en-US" sz="2400" kern="0" dirty="0"/>
              <a:t>How long will that take?</a:t>
            </a:r>
          </a:p>
          <a:p>
            <a:pPr marL="1066800" lvl="1" indent="-609600">
              <a:buFontTx/>
              <a:buChar char="•"/>
              <a:defRPr/>
            </a:pPr>
            <a:r>
              <a:rPr lang="en-US" sz="2400" kern="0" dirty="0"/>
              <a:t>If it takes 1 frame to go 4 units, it will take .25 frames to go 1</a:t>
            </a:r>
          </a:p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23206" y="4264024"/>
            <a:ext cx="6097588" cy="1831976"/>
            <a:chOff x="1371600" y="4570412"/>
            <a:chExt cx="6096794" cy="1831976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>
              <a:off x="1371600" y="4572000"/>
              <a:ext cx="6096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>
              <a:off x="1371600" y="4876800"/>
              <a:ext cx="6096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>
              <a:off x="1371600" y="5181600"/>
              <a:ext cx="6096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>
              <a:off x="1371600" y="5486400"/>
              <a:ext cx="6096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>
              <a:off x="1371600" y="5791200"/>
              <a:ext cx="6096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 rot="5400000">
              <a:off x="457994" y="5486400"/>
              <a:ext cx="1828006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6"/>
            <p:cNvCxnSpPr>
              <a:cxnSpLocks noChangeShapeType="1"/>
            </p:cNvCxnSpPr>
            <p:nvPr/>
          </p:nvCxnSpPr>
          <p:spPr bwMode="auto">
            <a:xfrm rot="5400000">
              <a:off x="762794" y="5485606"/>
              <a:ext cx="1828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 rot="5400000">
              <a:off x="1067594" y="5485606"/>
              <a:ext cx="1828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 rot="5400000">
              <a:off x="1371600" y="5486400"/>
              <a:ext cx="1828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19"/>
            <p:cNvCxnSpPr>
              <a:cxnSpLocks noChangeShapeType="1"/>
            </p:cNvCxnSpPr>
            <p:nvPr/>
          </p:nvCxnSpPr>
          <p:spPr bwMode="auto">
            <a:xfrm>
              <a:off x="1371600" y="6096000"/>
              <a:ext cx="6096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0"/>
            <p:cNvCxnSpPr>
              <a:cxnSpLocks noChangeShapeType="1"/>
            </p:cNvCxnSpPr>
            <p:nvPr/>
          </p:nvCxnSpPr>
          <p:spPr bwMode="auto">
            <a:xfrm>
              <a:off x="1371600" y="6400800"/>
              <a:ext cx="6096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21"/>
            <p:cNvCxnSpPr>
              <a:cxnSpLocks noChangeShapeType="1"/>
            </p:cNvCxnSpPr>
            <p:nvPr/>
          </p:nvCxnSpPr>
          <p:spPr bwMode="auto">
            <a:xfrm rot="5400000">
              <a:off x="1677194" y="5485606"/>
              <a:ext cx="1828006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22"/>
            <p:cNvCxnSpPr>
              <a:cxnSpLocks noChangeShapeType="1"/>
            </p:cNvCxnSpPr>
            <p:nvPr/>
          </p:nvCxnSpPr>
          <p:spPr bwMode="auto">
            <a:xfrm rot="5400000">
              <a:off x="1981994" y="5484812"/>
              <a:ext cx="1828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23"/>
            <p:cNvCxnSpPr>
              <a:cxnSpLocks noChangeShapeType="1"/>
            </p:cNvCxnSpPr>
            <p:nvPr/>
          </p:nvCxnSpPr>
          <p:spPr bwMode="auto">
            <a:xfrm rot="5400000">
              <a:off x="2286794" y="5484812"/>
              <a:ext cx="1828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4"/>
            <p:cNvCxnSpPr>
              <a:cxnSpLocks noChangeShapeType="1"/>
            </p:cNvCxnSpPr>
            <p:nvPr/>
          </p:nvCxnSpPr>
          <p:spPr bwMode="auto">
            <a:xfrm rot="5400000">
              <a:off x="2590800" y="5485606"/>
              <a:ext cx="1828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25"/>
            <p:cNvCxnSpPr>
              <a:cxnSpLocks noChangeShapeType="1"/>
            </p:cNvCxnSpPr>
            <p:nvPr/>
          </p:nvCxnSpPr>
          <p:spPr bwMode="auto">
            <a:xfrm rot="5400000">
              <a:off x="2896394" y="5485606"/>
              <a:ext cx="1828006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26"/>
            <p:cNvCxnSpPr>
              <a:cxnSpLocks noChangeShapeType="1"/>
            </p:cNvCxnSpPr>
            <p:nvPr/>
          </p:nvCxnSpPr>
          <p:spPr bwMode="auto">
            <a:xfrm rot="5400000">
              <a:off x="3201194" y="5484812"/>
              <a:ext cx="1828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 rot="5400000">
              <a:off x="3505994" y="5484812"/>
              <a:ext cx="1828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 rot="5400000">
              <a:off x="3810000" y="5485606"/>
              <a:ext cx="1828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/>
            <p:cNvCxnSpPr>
              <a:cxnSpLocks noChangeShapeType="1"/>
            </p:cNvCxnSpPr>
            <p:nvPr/>
          </p:nvCxnSpPr>
          <p:spPr bwMode="auto">
            <a:xfrm rot="5400000">
              <a:off x="4115594" y="5484812"/>
              <a:ext cx="1828006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30"/>
            <p:cNvCxnSpPr>
              <a:cxnSpLocks noChangeShapeType="1"/>
            </p:cNvCxnSpPr>
            <p:nvPr/>
          </p:nvCxnSpPr>
          <p:spPr bwMode="auto">
            <a:xfrm rot="5400000">
              <a:off x="4420394" y="5484018"/>
              <a:ext cx="1828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31"/>
            <p:cNvCxnSpPr>
              <a:cxnSpLocks noChangeShapeType="1"/>
            </p:cNvCxnSpPr>
            <p:nvPr/>
          </p:nvCxnSpPr>
          <p:spPr bwMode="auto">
            <a:xfrm rot="5400000">
              <a:off x="4725194" y="5484018"/>
              <a:ext cx="1828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Connector 32"/>
            <p:cNvCxnSpPr>
              <a:cxnSpLocks noChangeShapeType="1"/>
            </p:cNvCxnSpPr>
            <p:nvPr/>
          </p:nvCxnSpPr>
          <p:spPr bwMode="auto">
            <a:xfrm rot="5400000">
              <a:off x="5029200" y="5484812"/>
              <a:ext cx="1828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Connector 33"/>
            <p:cNvCxnSpPr>
              <a:cxnSpLocks noChangeShapeType="1"/>
            </p:cNvCxnSpPr>
            <p:nvPr/>
          </p:nvCxnSpPr>
          <p:spPr bwMode="auto">
            <a:xfrm rot="5400000">
              <a:off x="5334794" y="5485606"/>
              <a:ext cx="1828006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rot="5400000">
              <a:off x="5639594" y="5484812"/>
              <a:ext cx="1828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Connector 35"/>
            <p:cNvCxnSpPr>
              <a:cxnSpLocks noChangeShapeType="1"/>
            </p:cNvCxnSpPr>
            <p:nvPr/>
          </p:nvCxnSpPr>
          <p:spPr bwMode="auto">
            <a:xfrm rot="5400000">
              <a:off x="5944394" y="5484812"/>
              <a:ext cx="1828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Straight Connector 36"/>
            <p:cNvCxnSpPr>
              <a:cxnSpLocks noChangeShapeType="1"/>
            </p:cNvCxnSpPr>
            <p:nvPr/>
          </p:nvCxnSpPr>
          <p:spPr bwMode="auto">
            <a:xfrm rot="5400000">
              <a:off x="6248400" y="5485606"/>
              <a:ext cx="1828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rot="5400000">
              <a:off x="6553994" y="5484812"/>
              <a:ext cx="1828006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523206" y="4875210"/>
            <a:ext cx="1524000" cy="1219200"/>
            <a:chOff x="1066800" y="5486400"/>
            <a:chExt cx="1524000" cy="1219200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066800" y="6096000"/>
              <a:ext cx="609600" cy="609600"/>
            </a:xfrm>
            <a:prstGeom prst="rect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0" name="Straight Arrow Connector 9"/>
            <p:cNvCxnSpPr>
              <a:cxnSpLocks noChangeShapeType="1"/>
            </p:cNvCxnSpPr>
            <p:nvPr/>
          </p:nvCxnSpPr>
          <p:spPr bwMode="auto">
            <a:xfrm flipV="1">
              <a:off x="1371600" y="5486400"/>
              <a:ext cx="1219200" cy="914400"/>
            </a:xfrm>
            <a:prstGeom prst="straightConnector1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37606" y="5180010"/>
            <a:ext cx="609600" cy="609600"/>
          </a:xfrm>
          <a:prstGeom prst="rect">
            <a:avLst/>
          </a:prstGeom>
          <a:noFill/>
          <a:ln w="571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3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What about 2 moving objects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>
            <a:normAutofit/>
          </a:bodyPr>
          <a:lstStyle/>
          <a:p>
            <a:r>
              <a:rPr lang="en-US" altLang="en-US" dirty="0"/>
              <a:t>Solution, give the velocity of one to the other for your calculations</a:t>
            </a:r>
          </a:p>
          <a:p>
            <a:pPr lvl="1"/>
            <a:r>
              <a:rPr lang="en-US" altLang="en-US" dirty="0"/>
              <a:t>make one of them stationary</a:t>
            </a:r>
          </a:p>
          <a:p>
            <a:pPr lvl="1"/>
            <a:r>
              <a:rPr lang="en-US" altLang="en-US" dirty="0"/>
              <a:t>then do the calculation as with grid tiles</a:t>
            </a:r>
          </a:p>
          <a:p>
            <a:pPr lvl="1"/>
            <a:r>
              <a:rPr lang="en-US" altLang="en-US" dirty="0"/>
              <a:t>make sure you move both objects</a:t>
            </a:r>
          </a:p>
          <a:p>
            <a:pPr lvl="1"/>
            <a:r>
              <a:rPr lang="en-US" altLang="en-US" dirty="0"/>
              <a:t>make sure you update the velocities of both objects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5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Mind your Collision Boundaries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>
            <a:normAutofit/>
          </a:bodyPr>
          <a:lstStyle/>
          <a:p>
            <a:r>
              <a:rPr lang="en-US" dirty="0"/>
              <a:t>The collision boundary of a friendly object is bigger than the object.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collision boundary of a harmful object is smaller than the object. </a:t>
            </a:r>
            <a:endParaRPr lang="en-US" dirty="0" smtClean="0"/>
          </a:p>
          <a:p>
            <a:pPr lvl="1"/>
            <a:r>
              <a:rPr lang="en-US" dirty="0" smtClean="0"/>
              <a:t>Friendly </a:t>
            </a:r>
            <a:r>
              <a:rPr lang="en-US" dirty="0"/>
              <a:t>objects include </a:t>
            </a:r>
            <a:r>
              <a:rPr lang="en-US" dirty="0" smtClean="0"/>
              <a:t>power-ups</a:t>
            </a:r>
          </a:p>
          <a:p>
            <a:pPr lvl="1"/>
            <a:r>
              <a:rPr lang="en-US" dirty="0" smtClean="0"/>
              <a:t>Harmful </a:t>
            </a:r>
            <a:r>
              <a:rPr lang="en-US" dirty="0"/>
              <a:t>objects include </a:t>
            </a:r>
            <a:r>
              <a:rPr lang="en-US" dirty="0" smtClean="0"/>
              <a:t>enemies</a:t>
            </a:r>
          </a:p>
          <a:p>
            <a:r>
              <a:rPr lang="en-US" dirty="0" smtClean="0"/>
              <a:t>The </a:t>
            </a:r>
            <a:r>
              <a:rPr lang="en-US" dirty="0"/>
              <a:t>bigger collision makes it easier to interact with, or collect the friendly object. The smaller collision makes it easier to avoid the harmful object.</a:t>
            </a:r>
            <a:endParaRPr lang="en-US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1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Collision Detection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Collision Detection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Determining </a:t>
            </a:r>
            <a:r>
              <a:rPr lang="en-US" b="1" dirty="0" smtClean="0">
                <a:solidFill>
                  <a:schemeClr val="tx1"/>
                </a:solidFill>
              </a:rPr>
              <a:t>if</a:t>
            </a:r>
            <a:r>
              <a:rPr lang="en-US" dirty="0" smtClean="0">
                <a:solidFill>
                  <a:schemeClr val="tx1"/>
                </a:solidFill>
              </a:rPr>
              <a:t> two objects intersect (true or false)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Example: did bullet hit opponent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Collision Resolution (Collision Determination)</a:t>
            </a:r>
          </a:p>
          <a:p>
            <a:r>
              <a:rPr lang="en-US" dirty="0" smtClean="0"/>
              <a:t>Determining </a:t>
            </a:r>
            <a:r>
              <a:rPr lang="en-US" b="1" dirty="0" smtClean="0"/>
              <a:t>when</a:t>
            </a:r>
            <a:r>
              <a:rPr lang="en-US" dirty="0" smtClean="0"/>
              <a:t> two objects came into contact</a:t>
            </a:r>
          </a:p>
          <a:p>
            <a:pPr lvl="1"/>
            <a:r>
              <a:rPr lang="en-US" dirty="0" smtClean="0"/>
              <a:t>At what point during their motion did they intersect?</a:t>
            </a:r>
          </a:p>
          <a:p>
            <a:pPr lvl="1"/>
            <a:r>
              <a:rPr lang="en-US" dirty="0" smtClean="0"/>
              <a:t>Example: Two balls needing to bounce off each other</a:t>
            </a:r>
          </a:p>
          <a:p>
            <a:r>
              <a:rPr lang="en-US" dirty="0" smtClean="0"/>
              <a:t>Determining </a:t>
            </a:r>
            <a:r>
              <a:rPr lang="en-US" b="1" dirty="0" smtClean="0"/>
              <a:t>where</a:t>
            </a:r>
            <a:r>
              <a:rPr lang="en-US" dirty="0" smtClean="0"/>
              <a:t> two objects intersect</a:t>
            </a:r>
          </a:p>
          <a:p>
            <a:pPr lvl="1"/>
            <a:r>
              <a:rPr lang="en-US" dirty="0" smtClean="0"/>
              <a:t>Which points on the objects touch during a collision?</a:t>
            </a:r>
          </a:p>
          <a:p>
            <a:pPr lvl="1"/>
            <a:r>
              <a:rPr lang="en-US" dirty="0" smtClean="0"/>
              <a:t>Example: Pong – where the ball hits the paddle is important</a:t>
            </a:r>
          </a:p>
          <a:p>
            <a:r>
              <a:rPr lang="en-US" dirty="0" smtClean="0"/>
              <a:t>Complexity of answering these questions increases in order given</a:t>
            </a:r>
          </a:p>
          <a:p>
            <a:pPr lvl="1"/>
            <a:r>
              <a:rPr lang="en-US" b="1" dirty="0" smtClean="0"/>
              <a:t>IF &lt; WHEN &lt; WHERE</a:t>
            </a:r>
            <a:endParaRPr lang="en-US" b="1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7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Mind your Collision Boundaries</a:t>
            </a:r>
            <a:endParaRPr lang="en-US" sz="36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6" descr="02_collision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36889"/>
            <a:ext cx="7479394" cy="356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8200" y="4891446"/>
            <a:ext cx="74793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rgbClr val="757575"/>
                </a:solidFill>
                <a:effectLst/>
                <a:latin typeface="Helvetica" charset="0"/>
                <a:ea typeface="Calibri" pitchFamily="34" charset="0"/>
                <a:cs typeface="Times New Roman" pitchFamily="18" charset="0"/>
              </a:rPr>
              <a:t>The green rectangles are the collision boundaries of friendly objects, and the red rectangles are harmful objects. The yellow rectangle is the player.</a:t>
            </a:r>
            <a:endParaRPr kumimoji="0" lang="en-US" altLang="en-US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6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7100" y="990601"/>
            <a:ext cx="2209800" cy="4508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  <a:sp3d extrusionH="508000">
              <a:bevelT w="190500" h="190500"/>
            </a:sp3d>
          </a:bodyPr>
          <a:lstStyle/>
          <a:p>
            <a:r>
              <a:rPr lang="en-US" sz="28700" dirty="0" smtClean="0">
                <a:gradFill flip="none" rotWithShape="1">
                  <a:gsLst>
                    <a:gs pos="0">
                      <a:srgbClr val="B40101"/>
                    </a:gs>
                    <a:gs pos="89000">
                      <a:schemeClr val="accent1">
                        <a:tint val="23500"/>
                        <a:satMod val="160000"/>
                        <a:lumMod val="5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 Black" panose="020B0A04020102020204" pitchFamily="34" charset="0"/>
              </a:rPr>
              <a:t>?</a:t>
            </a:r>
            <a:endParaRPr lang="en-US" sz="28700" dirty="0">
              <a:gradFill flip="none" rotWithShape="1">
                <a:gsLst>
                  <a:gs pos="0">
                    <a:srgbClr val="B40101"/>
                  </a:gs>
                  <a:gs pos="89000">
                    <a:schemeClr val="accent1">
                      <a:tint val="23500"/>
                      <a:satMod val="160000"/>
                      <a:lumMod val="5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6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Catto, Erin. Collision Detection &amp; Response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8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Keys to Collision Detection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Key constraint: only 16.667ms per clock tick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Limited time to perform collision detection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Object shapes in 2D games can be quite complex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Naïve: check two objects pixel-by-pixel for collisions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Many objects can potentially collide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Naïve: check every object pair for collisions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Drawback of naïve approach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Takes too long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Doesn’t scale to large numbers of objects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Approaches for scaling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Reduce # of collision pairs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Reduce cost of each collision check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600" dirty="0" smtClean="0"/>
              <a:t>Naïve Collision Detection: n x n checking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Assume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 objects in a game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All n objects can potentially intersect with each other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Conceptually easiest approach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Check each object against every other object for intersections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Leads to (n-1) + (n-2) + … + 1 = n(n-1)/2 = O(n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) checks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Done poorly, can be exactly n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checks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Example: 420 objects leads to 87,990 checks </a:t>
            </a:r>
            <a:r>
              <a:rPr lang="en-US" b="1" dirty="0" smtClean="0">
                <a:solidFill>
                  <a:schemeClr val="accent1"/>
                </a:solidFill>
              </a:rPr>
              <a:t>per clock tick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Broad vs. Narrow Sweep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With many small objects in a large playfield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Each object only has the potential to collide with nearby objects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Broad Sweep</a:t>
            </a:r>
          </a:p>
          <a:p>
            <a:r>
              <a:rPr lang="en-US" dirty="0" smtClean="0"/>
              <a:t>Perform a quick pass over n objects to determine which pairs have potential to intersect p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Narrow Sweep</a:t>
            </a:r>
          </a:p>
          <a:p>
            <a:r>
              <a:rPr lang="en-US" dirty="0" smtClean="0"/>
              <a:t>Perform p x p check of object pairs that have potential to intersect</a:t>
            </a:r>
          </a:p>
          <a:p>
            <a:r>
              <a:rPr lang="en-US" dirty="0" smtClean="0"/>
              <a:t>Dramatically reduces # of checks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Broad Sweep Approaches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Grid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Divide playfield into a grid of squares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Place each object in its square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Only need to check contents of square against itself and neighboring squares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Space partitioning tree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Subdivide space as needed into rectangles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Use tree data structure to point to objects in space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Only need to check tree leaves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Quadtree, Binary Space Partition (BSP) tree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2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600" dirty="0" smtClean="0"/>
              <a:t>Reducing Cost of Checking Two Objects for Collision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General approach is to substitute a </a:t>
            </a:r>
            <a:r>
              <a:rPr lang="en-US" b="1" dirty="0" smtClean="0">
                <a:solidFill>
                  <a:schemeClr val="tx1"/>
                </a:solidFill>
              </a:rPr>
              <a:t>bounding volume </a:t>
            </a:r>
            <a:r>
              <a:rPr lang="en-US" dirty="0" smtClean="0">
                <a:solidFill>
                  <a:schemeClr val="tx1"/>
                </a:solidFill>
              </a:rPr>
              <a:t>for a more complex object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Desirable properties of bounding volumes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Inexpensive intersection tests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Tight fitting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Inexpensive to compute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Easy to rotate and transform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Low memory use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3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Axis-Aligned Bounding Boxes (AABBs)	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Three common representations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Min-Max</a:t>
            </a: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Min-Widths</a:t>
            </a: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Center-Radius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3505200" y="1905000"/>
            <a:ext cx="1828800" cy="83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3429000" y="182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52578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3505200" y="3352800"/>
            <a:ext cx="1828800" cy="83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429000" y="3276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3505200" y="3733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4419600" y="3352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3505200" y="5057775"/>
            <a:ext cx="1828800" cy="83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4343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4495800" y="543877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>
            <a:off x="4419600" y="50577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5486400" y="1676400"/>
            <a:ext cx="3429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Blue Highway" pitchFamily="2" charset="0"/>
              </a:rPr>
              <a:t>// min.x</a:t>
            </a:r>
            <a:r>
              <a:rPr lang="en-US" altLang="en-US" sz="1400" dirty="0"/>
              <a:t>&lt;</a:t>
            </a:r>
            <a:r>
              <a:rPr lang="en-US" altLang="en-US" sz="1800" dirty="0">
                <a:latin typeface="Blue Highway" pitchFamily="2" charset="0"/>
              </a:rPr>
              <a:t>=x</a:t>
            </a:r>
            <a:r>
              <a:rPr lang="en-US" altLang="en-US" sz="1400" dirty="0"/>
              <a:t>&lt;</a:t>
            </a:r>
            <a:r>
              <a:rPr lang="en-US" altLang="en-US" sz="1800" dirty="0">
                <a:latin typeface="Blue Highway" pitchFamily="2" charset="0"/>
              </a:rPr>
              <a:t>=max.x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Blue Highway" pitchFamily="2" charset="0"/>
              </a:rPr>
              <a:t>// min.y</a:t>
            </a:r>
            <a:r>
              <a:rPr lang="en-US" altLang="en-US" sz="1400" dirty="0"/>
              <a:t>&lt;</a:t>
            </a:r>
            <a:r>
              <a:rPr lang="en-US" altLang="en-US" sz="1800" dirty="0">
                <a:latin typeface="Blue Highway" pitchFamily="2" charset="0"/>
              </a:rPr>
              <a:t>=y</a:t>
            </a:r>
            <a:r>
              <a:rPr lang="en-US" altLang="en-US" sz="1400" dirty="0"/>
              <a:t>&lt;</a:t>
            </a:r>
            <a:r>
              <a:rPr lang="en-US" altLang="en-US" sz="1800" dirty="0">
                <a:latin typeface="Blue Highway" pitchFamily="2" charset="0"/>
              </a:rPr>
              <a:t>=max.y 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Blue Highway" pitchFamily="2" charset="0"/>
              </a:rPr>
              <a:t>struct AABB {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Blue Highway" pitchFamily="2" charset="0"/>
              </a:rPr>
              <a:t>   Point min;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Blue Highway" pitchFamily="2" charset="0"/>
              </a:rPr>
              <a:t>   Point max;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Blue Highway" pitchFamily="2" charset="0"/>
              </a:rPr>
              <a:t>}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Blue Highway" pitchFamily="2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Blue Highway" pitchFamily="2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Blue Highway" pitchFamily="2" charset="0"/>
              </a:rPr>
              <a:t>// min.x</a:t>
            </a:r>
            <a:r>
              <a:rPr lang="en-US" altLang="en-US" sz="1400" dirty="0"/>
              <a:t>&lt;</a:t>
            </a:r>
            <a:r>
              <a:rPr lang="en-US" altLang="en-US" sz="1800" dirty="0">
                <a:latin typeface="Blue Highway" pitchFamily="2" charset="0"/>
              </a:rPr>
              <a:t>=x</a:t>
            </a:r>
            <a:r>
              <a:rPr lang="en-US" altLang="en-US" sz="1400" dirty="0"/>
              <a:t>&lt;</a:t>
            </a:r>
            <a:r>
              <a:rPr lang="en-US" altLang="en-US" sz="1800" dirty="0">
                <a:latin typeface="Blue Highway" pitchFamily="2" charset="0"/>
              </a:rPr>
              <a:t>=min.x+dx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Blue Highway" pitchFamily="2" charset="0"/>
              </a:rPr>
              <a:t>// min.y</a:t>
            </a:r>
            <a:r>
              <a:rPr lang="en-US" altLang="en-US" sz="1400" dirty="0"/>
              <a:t>&lt;</a:t>
            </a:r>
            <a:r>
              <a:rPr lang="en-US" altLang="en-US" sz="1800" dirty="0">
                <a:latin typeface="Blue Highway" pitchFamily="2" charset="0"/>
              </a:rPr>
              <a:t>=y</a:t>
            </a:r>
            <a:r>
              <a:rPr lang="en-US" altLang="en-US" sz="1400" dirty="0"/>
              <a:t>&lt;</a:t>
            </a:r>
            <a:r>
              <a:rPr lang="en-US" altLang="en-US" sz="1800" dirty="0">
                <a:latin typeface="Blue Highway" pitchFamily="2" charset="0"/>
              </a:rPr>
              <a:t>=min.y+dy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Blue Highway" pitchFamily="2" charset="0"/>
              </a:rPr>
              <a:t>struct AABB {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Blue Highway" pitchFamily="2" charset="0"/>
              </a:rPr>
              <a:t>  Point min;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Blue Highway" pitchFamily="2" charset="0"/>
              </a:rPr>
              <a:t>  int dx;   // x width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Blue Highway" pitchFamily="2" charset="0"/>
              </a:rPr>
              <a:t>  int dy;   // y width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Blue Highway" pitchFamily="2" charset="0"/>
              </a:rPr>
              <a:t>} 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Blue Highway" pitchFamily="2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Blue Highway" pitchFamily="2" charset="0"/>
              </a:rPr>
              <a:t>//  | c.x-x | </a:t>
            </a:r>
            <a:r>
              <a:rPr lang="en-US" altLang="en-US" sz="1400" dirty="0"/>
              <a:t>&lt;</a:t>
            </a:r>
            <a:r>
              <a:rPr lang="en-US" altLang="en-US" sz="1800" dirty="0">
                <a:latin typeface="Blue Highway" pitchFamily="2" charset="0"/>
              </a:rPr>
              <a:t>= rx   | c.y-y | </a:t>
            </a:r>
            <a:r>
              <a:rPr lang="en-US" altLang="en-US" sz="1400" dirty="0"/>
              <a:t>&lt;</a:t>
            </a:r>
            <a:r>
              <a:rPr lang="en-US" altLang="en-US" sz="1800" dirty="0">
                <a:latin typeface="Blue Highway" pitchFamily="2" charset="0"/>
              </a:rPr>
              <a:t>= ry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Blue Highway" pitchFamily="2" charset="0"/>
              </a:rPr>
              <a:t>struct AABB {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Blue Highway" pitchFamily="2" charset="0"/>
              </a:rPr>
              <a:t>  Point c;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Blue Highway" pitchFamily="2" charset="0"/>
              </a:rPr>
              <a:t>  int rx;    // x radius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Blue Highway" pitchFamily="2" charset="0"/>
              </a:rPr>
              <a:t>  int ry;    // y radius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Blue Highway" pitchFamily="2" charset="0"/>
              </a:rPr>
              <a:t>}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Blue Highway" pitchFamily="2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Blue Highway" pitchFamily="2" charset="0"/>
              </a:rPr>
              <a:t>	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048000" y="1647825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/>
              <a:t>min</a:t>
            </a: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4953000" y="2743200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/>
              <a:t>max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3048000" y="3124200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/>
              <a:t>min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4114800" y="5305425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/>
              <a:t>c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3600450" y="3524250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/>
              <a:t>dx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4133850" y="3870325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/>
              <a:t>dy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4400550" y="5070475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/>
              <a:t>ry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4953000" y="5222875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/>
              <a:t>rx</a:t>
            </a:r>
          </a:p>
        </p:txBody>
      </p:sp>
      <p:sp>
        <p:nvSpPr>
          <p:cNvPr id="49" name="Rectangle 26"/>
          <p:cNvSpPr>
            <a:spLocks noChangeArrowheads="1"/>
          </p:cNvSpPr>
          <p:nvPr/>
        </p:nvSpPr>
        <p:spPr bwMode="auto">
          <a:xfrm>
            <a:off x="7772400" y="1066800"/>
            <a:ext cx="1143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Blue Highway" pitchFamily="2" charset="0"/>
              </a:rPr>
              <a:t>struct Point {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Blue Highway" pitchFamily="2" charset="0"/>
              </a:rPr>
              <a:t>  int x;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Blue Highway" pitchFamily="2" charset="0"/>
              </a:rPr>
              <a:t>  int y;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Blue Highway" pitchFamily="2" charset="0"/>
              </a:rPr>
              <a:t>}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Blue Highway" pitchFamily="2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Blue Highway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3436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998</TotalTime>
  <Words>1640</Words>
  <Application>Microsoft Office PowerPoint</Application>
  <PresentationFormat>On-screen Show (4:3)</PresentationFormat>
  <Paragraphs>333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Arial Black</vt:lpstr>
      <vt:lpstr>Blue Highway</vt:lpstr>
      <vt:lpstr>Calibri</vt:lpstr>
      <vt:lpstr>Consolas</vt:lpstr>
      <vt:lpstr>Helvetica</vt:lpstr>
      <vt:lpstr>Impact</vt:lpstr>
      <vt:lpstr>Times New Roman</vt:lpstr>
      <vt:lpstr>Wingdings</vt:lpstr>
      <vt:lpstr>Newsprint</vt:lpstr>
      <vt:lpstr>Introduction to Collision Detection</vt:lpstr>
      <vt:lpstr>Overview</vt:lpstr>
      <vt:lpstr>Collision Detection</vt:lpstr>
      <vt:lpstr>Keys to Collision Detection</vt:lpstr>
      <vt:lpstr>Naïve Collision Detection: n x n checking</vt:lpstr>
      <vt:lpstr>Broad vs. Narrow Sweep</vt:lpstr>
      <vt:lpstr>Broad Sweep Approaches</vt:lpstr>
      <vt:lpstr>Reducing Cost of Checking Two Objects for Collision</vt:lpstr>
      <vt:lpstr>Axis-Aligned Bounding Boxes (AABBs) </vt:lpstr>
      <vt:lpstr>AABB Intersection (min-max)</vt:lpstr>
      <vt:lpstr>AABB Intersection (min-width)</vt:lpstr>
      <vt:lpstr>AABB Intersection (center - radius)</vt:lpstr>
      <vt:lpstr>Uniform Grids</vt:lpstr>
      <vt:lpstr>Calculating Grid Position</vt:lpstr>
      <vt:lpstr>XNA and Rectangle methods</vt:lpstr>
      <vt:lpstr>Object Tests Premise</vt:lpstr>
      <vt:lpstr>Why does this matter…</vt:lpstr>
      <vt:lpstr>Why does this matter…</vt:lpstr>
      <vt:lpstr>Why does this matter…</vt:lpstr>
      <vt:lpstr>Priori vs. Posteri</vt:lpstr>
      <vt:lpstr>Discrete vs. Continuous Collision Detection</vt:lpstr>
      <vt:lpstr>Time in between frames</vt:lpstr>
      <vt:lpstr>Be careful of Tunneling</vt:lpstr>
      <vt:lpstr>One way to avoid Tunneling</vt:lpstr>
      <vt:lpstr>Continuous Collision Detection</vt:lpstr>
      <vt:lpstr>Times as %</vt:lpstr>
      <vt:lpstr>% Example</vt:lpstr>
      <vt:lpstr>What about 2 moving objects</vt:lpstr>
      <vt:lpstr>Mind your Collision Boundaries</vt:lpstr>
      <vt:lpstr>Mind your Collision Boundaries</vt:lpstr>
      <vt:lpstr>PowerPoint Presentation</vt:lpstr>
      <vt:lpstr>References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Development Methodologies</dc:title>
  <dc:creator>Scott Mills</dc:creator>
  <cp:lastModifiedBy>Scott Mills</cp:lastModifiedBy>
  <cp:revision>133</cp:revision>
  <dcterms:created xsi:type="dcterms:W3CDTF">2014-08-25T00:37:45Z</dcterms:created>
  <dcterms:modified xsi:type="dcterms:W3CDTF">2016-09-27T19:58:05Z</dcterms:modified>
</cp:coreProperties>
</file>